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906000" type="A4"/>
  <p:notesSz cx="6807200" cy="9939338"/>
  <p:defaultTextStyle>
    <a:defPPr>
      <a:defRPr lang="ja-JP"/>
    </a:defPPr>
    <a:lvl1pPr marL="0" algn="l" defTabSz="91428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287" algn="l" defTabSz="91428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430" algn="l" defTabSz="91428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573" algn="l" defTabSz="91428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717" algn="l" defTabSz="91428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2860" algn="l" defTabSz="91428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003" algn="l" defTabSz="91428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146" algn="l" defTabSz="91428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CCFFFF"/>
    <a:srgbClr val="003399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59" autoAdjust="0"/>
    <p:restoredTop sz="86331" autoAdjust="0"/>
  </p:normalViewPr>
  <p:slideViewPr>
    <p:cSldViewPr>
      <p:cViewPr varScale="1">
        <p:scale>
          <a:sx n="61" d="100"/>
          <a:sy n="61" d="100"/>
        </p:scale>
        <p:origin x="1584" y="58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222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1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1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3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1" y="396701"/>
            <a:ext cx="4514850" cy="845220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6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6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4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8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3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7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1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86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14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1" y="2217386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4" indent="0">
              <a:buNone/>
              <a:defRPr sz="2000" b="1"/>
            </a:lvl2pPr>
            <a:lvl3pPr marL="914287" indent="0">
              <a:buNone/>
              <a:defRPr sz="1800" b="1"/>
            </a:lvl3pPr>
            <a:lvl4pPr marL="1371430" indent="0">
              <a:buNone/>
              <a:defRPr sz="1600" b="1"/>
            </a:lvl4pPr>
            <a:lvl5pPr marL="1828573" indent="0">
              <a:buNone/>
              <a:defRPr sz="1600" b="1"/>
            </a:lvl5pPr>
            <a:lvl6pPr marL="2285717" indent="0">
              <a:buNone/>
              <a:defRPr sz="1600" b="1"/>
            </a:lvl6pPr>
            <a:lvl7pPr marL="2742860" indent="0">
              <a:buNone/>
              <a:defRPr sz="1600" b="1"/>
            </a:lvl7pPr>
            <a:lvl8pPr marL="3200003" indent="0">
              <a:buNone/>
              <a:defRPr sz="1600" b="1"/>
            </a:lvl8pPr>
            <a:lvl9pPr marL="3657146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0" y="2217386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4" indent="0">
              <a:buNone/>
              <a:defRPr sz="2000" b="1"/>
            </a:lvl2pPr>
            <a:lvl3pPr marL="914287" indent="0">
              <a:buNone/>
              <a:defRPr sz="1800" b="1"/>
            </a:lvl3pPr>
            <a:lvl4pPr marL="1371430" indent="0">
              <a:buNone/>
              <a:defRPr sz="1600" b="1"/>
            </a:lvl4pPr>
            <a:lvl5pPr marL="1828573" indent="0">
              <a:buNone/>
              <a:defRPr sz="1600" b="1"/>
            </a:lvl5pPr>
            <a:lvl6pPr marL="2285717" indent="0">
              <a:buNone/>
              <a:defRPr sz="1600" b="1"/>
            </a:lvl6pPr>
            <a:lvl7pPr marL="2742860" indent="0">
              <a:buNone/>
              <a:defRPr sz="1600" b="1"/>
            </a:lvl7pPr>
            <a:lvl8pPr marL="3200003" indent="0">
              <a:buNone/>
              <a:defRPr sz="1600" b="1"/>
            </a:lvl8pPr>
            <a:lvl9pPr marL="3657146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8" y="394407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144" indent="0">
              <a:buNone/>
              <a:defRPr sz="1200"/>
            </a:lvl2pPr>
            <a:lvl3pPr marL="914287" indent="0">
              <a:buNone/>
              <a:defRPr sz="1000"/>
            </a:lvl3pPr>
            <a:lvl4pPr marL="1371430" indent="0">
              <a:buNone/>
              <a:defRPr sz="900"/>
            </a:lvl4pPr>
            <a:lvl5pPr marL="1828573" indent="0">
              <a:buNone/>
              <a:defRPr sz="900"/>
            </a:lvl5pPr>
            <a:lvl6pPr marL="2285717" indent="0">
              <a:buNone/>
              <a:defRPr sz="900"/>
            </a:lvl6pPr>
            <a:lvl7pPr marL="2742860" indent="0">
              <a:buNone/>
              <a:defRPr sz="900"/>
            </a:lvl7pPr>
            <a:lvl8pPr marL="3200003" indent="0">
              <a:buNone/>
              <a:defRPr sz="900"/>
            </a:lvl8pPr>
            <a:lvl9pPr marL="3657146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144" indent="0">
              <a:buNone/>
              <a:defRPr sz="2800"/>
            </a:lvl2pPr>
            <a:lvl3pPr marL="914287" indent="0">
              <a:buNone/>
              <a:defRPr sz="2400"/>
            </a:lvl3pPr>
            <a:lvl4pPr marL="1371430" indent="0">
              <a:buNone/>
              <a:defRPr sz="2000"/>
            </a:lvl4pPr>
            <a:lvl5pPr marL="1828573" indent="0">
              <a:buNone/>
              <a:defRPr sz="2000"/>
            </a:lvl5pPr>
            <a:lvl6pPr marL="2285717" indent="0">
              <a:buNone/>
              <a:defRPr sz="2000"/>
            </a:lvl6pPr>
            <a:lvl7pPr marL="2742860" indent="0">
              <a:buNone/>
              <a:defRPr sz="2000"/>
            </a:lvl7pPr>
            <a:lvl8pPr marL="3200003" indent="0">
              <a:buNone/>
              <a:defRPr sz="2000"/>
            </a:lvl8pPr>
            <a:lvl9pPr marL="3657146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144" indent="0">
              <a:buNone/>
              <a:defRPr sz="1200"/>
            </a:lvl2pPr>
            <a:lvl3pPr marL="914287" indent="0">
              <a:buNone/>
              <a:defRPr sz="1000"/>
            </a:lvl3pPr>
            <a:lvl4pPr marL="1371430" indent="0">
              <a:buNone/>
              <a:defRPr sz="900"/>
            </a:lvl4pPr>
            <a:lvl5pPr marL="1828573" indent="0">
              <a:buNone/>
              <a:defRPr sz="900"/>
            </a:lvl5pPr>
            <a:lvl6pPr marL="2285717" indent="0">
              <a:buNone/>
              <a:defRPr sz="900"/>
            </a:lvl6pPr>
            <a:lvl7pPr marL="2742860" indent="0">
              <a:buNone/>
              <a:defRPr sz="900"/>
            </a:lvl7pPr>
            <a:lvl8pPr marL="3200003" indent="0">
              <a:buNone/>
              <a:defRPr sz="900"/>
            </a:lvl8pPr>
            <a:lvl9pPr marL="3657146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28" tIns="45714" rIns="91428" bIns="45714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28" tIns="45714" rIns="91428" bIns="45714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28" tIns="45714" rIns="91428" bIns="45714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1" y="9181395"/>
            <a:ext cx="2171700" cy="527403"/>
          </a:xfrm>
          <a:prstGeom prst="rect">
            <a:avLst/>
          </a:prstGeom>
        </p:spPr>
        <p:txBody>
          <a:bodyPr vert="horz" lIns="91428" tIns="45714" rIns="91428" bIns="45714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28" tIns="45714" rIns="91428" bIns="45714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287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57" indent="-342857" algn="l" defTabSz="914287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58" indent="-285714" algn="l" defTabSz="914287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58" indent="-228572" algn="l" defTabSz="914287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01" indent="-228572" algn="l" defTabSz="914287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45" indent="-228572" algn="l" defTabSz="914287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89" indent="-228572" algn="l" defTabSz="914287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31" indent="-228572" algn="l" defTabSz="914287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75" indent="-228572" algn="l" defTabSz="914287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18" indent="-228572" algn="l" defTabSz="914287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28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4" algn="l" defTabSz="91428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87" algn="l" defTabSz="91428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0" algn="l" defTabSz="91428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73" algn="l" defTabSz="91428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17" algn="l" defTabSz="91428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60" algn="l" defTabSz="91428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3" algn="l" defTabSz="91428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46" algn="l" defTabSz="91428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254898" y="200472"/>
            <a:ext cx="6846510" cy="2791396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spAutoFit/>
          </a:bodyPr>
          <a:lstStyle/>
          <a:p>
            <a:pPr>
              <a:lnSpc>
                <a:spcPts val="5300"/>
              </a:lnSpc>
            </a:pPr>
            <a:r>
              <a:rPr lang="ja-JP" altLang="en-US" sz="2800" dirty="0" smtClean="0">
                <a:solidFill>
                  <a:srgbClr val="0000CC"/>
                </a:solidFill>
                <a:latin typeface="ＤＦ特太ゴシック体" pitchFamily="49" charset="-128"/>
                <a:ea typeface="ＤＦ特太ゴシック体" pitchFamily="49" charset="-128"/>
              </a:rPr>
              <a:t>　　 </a:t>
            </a:r>
            <a:endParaRPr lang="en-US" altLang="ja-JP" sz="2800" dirty="0" smtClean="0">
              <a:latin typeface="ＤＦ特太ゴシック体" pitchFamily="49" charset="-128"/>
              <a:ea typeface="ＤＦ特太ゴシック体" pitchFamily="49" charset="-128"/>
            </a:endParaRPr>
          </a:p>
          <a:p>
            <a:pPr>
              <a:lnSpc>
                <a:spcPts val="5300"/>
              </a:lnSpc>
            </a:pPr>
            <a:r>
              <a:rPr lang="ja-JP" altLang="en-US" sz="2800" dirty="0" smtClean="0">
                <a:solidFill>
                  <a:srgbClr val="0000CC"/>
                </a:solidFill>
                <a:latin typeface="ＤＦ特太ゴシック体" pitchFamily="49" charset="-128"/>
                <a:ea typeface="ＤＦ特太ゴシック体" pitchFamily="49" charset="-128"/>
              </a:rPr>
              <a:t>　　 　</a:t>
            </a:r>
            <a:r>
              <a:rPr lang="ja-JP" altLang="en-US" sz="3200" dirty="0" smtClean="0">
                <a:solidFill>
                  <a:srgbClr val="0000CC"/>
                </a:solidFill>
                <a:latin typeface="ＤＦ特太ゴシック体" pitchFamily="49" charset="-128"/>
                <a:ea typeface="ＤＦ特太ゴシック体" pitchFamily="49" charset="-128"/>
              </a:rPr>
              <a:t>プレミアム付商品券</a:t>
            </a:r>
            <a:r>
              <a:rPr lang="ja-JP" altLang="en-US" sz="3200" dirty="0">
                <a:latin typeface="ＤＦ特太ゴシック体" pitchFamily="49" charset="-128"/>
                <a:ea typeface="ＤＦ特太ゴシック体" pitchFamily="49" charset="-128"/>
              </a:rPr>
              <a:t>の</a:t>
            </a:r>
            <a:endParaRPr lang="en-US" altLang="ja-JP" sz="3200" dirty="0" smtClean="0">
              <a:latin typeface="ＤＦ特太ゴシック体" pitchFamily="49" charset="-128"/>
              <a:ea typeface="ＤＦ特太ゴシック体" pitchFamily="49" charset="-128"/>
            </a:endParaRPr>
          </a:p>
          <a:p>
            <a:pPr>
              <a:lnSpc>
                <a:spcPts val="5300"/>
              </a:lnSpc>
            </a:pPr>
            <a:r>
              <a:rPr lang="ja-JP" altLang="en-US" sz="3200" dirty="0" smtClean="0">
                <a:solidFill>
                  <a:srgbClr val="FF0000"/>
                </a:solidFill>
                <a:latin typeface="ＤＦ特太ゴシック体" pitchFamily="49" charset="-128"/>
                <a:ea typeface="ＤＦ特太ゴシック体" pitchFamily="49" charset="-128"/>
              </a:rPr>
              <a:t>“特殊詐欺”</a:t>
            </a:r>
            <a:r>
              <a:rPr lang="ja-JP" altLang="en-US" sz="3200" dirty="0" smtClean="0">
                <a:latin typeface="ＤＦ特太ゴシック体" pitchFamily="49" charset="-128"/>
                <a:ea typeface="ＤＦ特太ゴシック体" pitchFamily="49" charset="-128"/>
              </a:rPr>
              <a:t>や</a:t>
            </a:r>
            <a:r>
              <a:rPr lang="ja-JP" altLang="en-US" sz="3200" dirty="0" smtClean="0">
                <a:solidFill>
                  <a:srgbClr val="FF0000"/>
                </a:solidFill>
                <a:latin typeface="ＤＦ特太ゴシック体" pitchFamily="49" charset="-128"/>
                <a:ea typeface="ＤＦ特太ゴシック体" pitchFamily="49" charset="-128"/>
              </a:rPr>
              <a:t>“</a:t>
            </a:r>
            <a:r>
              <a:rPr lang="ja-JP" altLang="en-US" sz="3200" dirty="0">
                <a:solidFill>
                  <a:srgbClr val="FF0000"/>
                </a:solidFill>
                <a:latin typeface="ＤＦ特太ゴシック体" pitchFamily="49" charset="-128"/>
                <a:ea typeface="ＤＦ特太ゴシック体" pitchFamily="49" charset="-128"/>
              </a:rPr>
              <a:t>個人情報の詐取”</a:t>
            </a:r>
            <a:endParaRPr lang="en-US" altLang="ja-JP" sz="3200" dirty="0" smtClean="0">
              <a:latin typeface="ＤＦ特太ゴシック体" pitchFamily="49" charset="-128"/>
              <a:ea typeface="ＤＦ特太ゴシック体" pitchFamily="49" charset="-128"/>
            </a:endParaRPr>
          </a:p>
          <a:p>
            <a:pPr>
              <a:lnSpc>
                <a:spcPts val="5300"/>
              </a:lnSpc>
            </a:pPr>
            <a:r>
              <a:rPr lang="ja-JP" altLang="en-US" sz="2800" dirty="0">
                <a:solidFill>
                  <a:srgbClr val="FF0000"/>
                </a:solidFill>
                <a:latin typeface="ＤＦ特太ゴシック体" pitchFamily="49" charset="-128"/>
                <a:ea typeface="ＤＦ特太ゴシック体" pitchFamily="49" charset="-128"/>
              </a:rPr>
              <a:t>　</a:t>
            </a:r>
            <a:r>
              <a:rPr lang="ja-JP" altLang="en-US" sz="2800" dirty="0" smtClean="0">
                <a:latin typeface="ＤＦ特太ゴシック体" pitchFamily="49" charset="-128"/>
                <a:ea typeface="ＤＦ特太ゴシック体" pitchFamily="49" charset="-128"/>
              </a:rPr>
              <a:t>にご注意</a:t>
            </a:r>
            <a:r>
              <a:rPr lang="ja-JP" altLang="en-US" sz="2800" dirty="0">
                <a:latin typeface="ＤＦ特太ゴシック体" pitchFamily="49" charset="-128"/>
                <a:ea typeface="ＤＦ特太ゴシック体" pitchFamily="49" charset="-128"/>
              </a:rPr>
              <a:t>ください</a:t>
            </a:r>
            <a:r>
              <a:rPr lang="ja-JP" altLang="en-US" sz="2800" dirty="0" smtClean="0">
                <a:latin typeface="ＤＦ特太ゴシック体" pitchFamily="49" charset="-128"/>
                <a:ea typeface="ＤＦ特太ゴシック体" pitchFamily="49" charset="-128"/>
              </a:rPr>
              <a:t>。</a:t>
            </a:r>
            <a:r>
              <a:rPr lang="ja-JP" altLang="en-US" sz="2800" dirty="0">
                <a:latin typeface="ＤＦ特太ゴシック体" pitchFamily="49" charset="-128"/>
                <a:ea typeface="ＤＦ特太ゴシック体" pitchFamily="49" charset="-128"/>
              </a:rPr>
              <a:t>　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88016" y="3234013"/>
            <a:ext cx="6569984" cy="1502963"/>
          </a:xfrm>
          <a:prstGeom prst="rect">
            <a:avLst/>
          </a:prstGeom>
          <a:noFill/>
        </p:spPr>
        <p:txBody>
          <a:bodyPr wrap="square" lIns="34920" tIns="45714" rIns="34920" bIns="45714" rtlCol="0" anchor="ctr" anchorCtr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5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ahoma" panose="020B0604030504040204" pitchFamily="34" charset="0"/>
              </a:rPr>
              <a:t>　</a:t>
            </a:r>
            <a:r>
              <a:rPr lang="ja-JP" altLang="en-US" sz="1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Tahoma" panose="020B0604030504040204" pitchFamily="34" charset="0"/>
              </a:rPr>
              <a:t>消費税率の引上げに際し、購入対象の方に</a:t>
            </a:r>
            <a:r>
              <a:rPr lang="ja-JP" altLang="en-US" sz="1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Tahoma" panose="020B0604030504040204" pitchFamily="34" charset="0"/>
              </a:rPr>
              <a:t>は「</a:t>
            </a:r>
            <a:r>
              <a:rPr lang="ja-JP" altLang="en-US" sz="1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Tahoma" panose="020B0604030504040204" pitchFamily="34" charset="0"/>
              </a:rPr>
              <a:t>プレミアム付商品券」が</a:t>
            </a:r>
            <a:r>
              <a:rPr lang="ja-JP" altLang="en-US" sz="16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ahoma" panose="020B0604030504040204" pitchFamily="34" charset="0"/>
              </a:rPr>
              <a:t>販売</a:t>
            </a:r>
            <a:r>
              <a:rPr lang="ja-JP" altLang="en-US" sz="1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Tahoma" panose="020B0604030504040204" pitchFamily="34" charset="0"/>
              </a:rPr>
              <a:t>されることとなりました。</a:t>
            </a:r>
            <a:endParaRPr lang="en-US" altLang="ja-JP" sz="1600" dirty="0" smtClean="0">
              <a:latin typeface="HGSｺﾞｼｯｸM" panose="020B0600000000000000" pitchFamily="50" charset="-128"/>
              <a:ea typeface="HGSｺﾞｼｯｸM" panose="020B0600000000000000" pitchFamily="50" charset="-128"/>
              <a:cs typeface="Tahoma" panose="020B0604030504040204" pitchFamily="34" charset="0"/>
            </a:endParaRPr>
          </a:p>
          <a:p>
            <a:pPr>
              <a:lnSpc>
                <a:spcPts val="2200"/>
              </a:lnSpc>
            </a:pPr>
            <a:r>
              <a:rPr lang="ja-JP" altLang="en-US" sz="1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Tahoma" panose="020B0604030504040204" pitchFamily="34" charset="0"/>
              </a:rPr>
              <a:t>　多くの市区</a:t>
            </a:r>
            <a:r>
              <a:rPr lang="ja-JP" altLang="en-US" sz="16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ahoma" panose="020B0604030504040204" pitchFamily="34" charset="0"/>
              </a:rPr>
              <a:t>町村</a:t>
            </a:r>
            <a:r>
              <a:rPr lang="ja-JP" altLang="en-US" sz="1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Tahoma" panose="020B0604030504040204" pitchFamily="34" charset="0"/>
              </a:rPr>
              <a:t>では、</a:t>
            </a:r>
            <a:r>
              <a:rPr lang="en-US" altLang="ja-JP" sz="16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ahoma" panose="020B0604030504040204" pitchFamily="34" charset="0"/>
              </a:rPr>
              <a:t>6</a:t>
            </a:r>
            <a:r>
              <a:rPr lang="ja-JP" altLang="en-US" sz="1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Tahoma" panose="020B0604030504040204" pitchFamily="34" charset="0"/>
              </a:rPr>
              <a:t>月</a:t>
            </a:r>
            <a:r>
              <a:rPr lang="ja-JP" altLang="en-US" sz="1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Tahoma" panose="020B0604030504040204" pitchFamily="34" charset="0"/>
              </a:rPr>
              <a:t>以降</a:t>
            </a:r>
            <a:r>
              <a:rPr lang="ja-JP" altLang="en-US" sz="16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ahoma" panose="020B0604030504040204" pitchFamily="34" charset="0"/>
              </a:rPr>
              <a:t>に</a:t>
            </a:r>
            <a:r>
              <a:rPr lang="ja-JP" altLang="en-US" sz="1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Tahoma" panose="020B0604030504040204" pitchFamily="34" charset="0"/>
              </a:rPr>
              <a:t>購入</a:t>
            </a:r>
            <a:r>
              <a:rPr lang="ja-JP" altLang="en-US" sz="1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Tahoma" panose="020B0604030504040204" pitchFamily="34" charset="0"/>
              </a:rPr>
              <a:t>希望申請の受付が開始され、</a:t>
            </a:r>
            <a:r>
              <a:rPr lang="en-US" altLang="ja-JP" sz="16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ahoma" panose="020B0604030504040204" pitchFamily="34" charset="0"/>
              </a:rPr>
              <a:t>9</a:t>
            </a:r>
            <a:r>
              <a:rPr lang="ja-JP" altLang="en-US" sz="1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Tahoma" panose="020B0604030504040204" pitchFamily="34" charset="0"/>
              </a:rPr>
              <a:t>月下旬</a:t>
            </a:r>
            <a:r>
              <a:rPr lang="ja-JP" altLang="en-US" sz="1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Tahoma" panose="020B0604030504040204" pitchFamily="34" charset="0"/>
              </a:rPr>
              <a:t>以降</a:t>
            </a:r>
            <a:r>
              <a:rPr lang="ja-JP" altLang="en-US" sz="16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ahoma" panose="020B0604030504040204" pitchFamily="34" charset="0"/>
              </a:rPr>
              <a:t>に</a:t>
            </a:r>
            <a:r>
              <a:rPr lang="ja-JP" altLang="en-US" sz="1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Tahoma" panose="020B0604030504040204" pitchFamily="34" charset="0"/>
              </a:rPr>
              <a:t>販売</a:t>
            </a:r>
            <a:r>
              <a:rPr lang="ja-JP" altLang="en-US" sz="1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Tahoma" panose="020B0604030504040204" pitchFamily="34" charset="0"/>
              </a:rPr>
              <a:t>が開始されるものと見込まれますが、以下についてご注意願います。</a:t>
            </a:r>
            <a:endParaRPr lang="ja-JP" altLang="en-US" sz="1600" dirty="0">
              <a:latin typeface="HGSｺﾞｼｯｸM" panose="020B0600000000000000" pitchFamily="50" charset="-128"/>
              <a:ea typeface="HGSｺﾞｼｯｸM" panose="020B0600000000000000" pitchFamily="50" charset="-128"/>
              <a:cs typeface="Tahoma" panose="020B0604030504040204" pitchFamily="34" charset="0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99000" y="288000"/>
            <a:ext cx="6660000" cy="9540000"/>
          </a:xfrm>
          <a:prstGeom prst="rect">
            <a:avLst/>
          </a:prstGeom>
          <a:noFill/>
          <a:ln w="114300" cmpd="tri">
            <a:solidFill>
              <a:srgbClr val="33CC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5714" rIns="0" bIns="45714" spcCol="0"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ホームベース 7"/>
          <p:cNvSpPr/>
          <p:nvPr/>
        </p:nvSpPr>
        <p:spPr>
          <a:xfrm>
            <a:off x="332656" y="4880992"/>
            <a:ext cx="3868272" cy="468000"/>
          </a:xfrm>
          <a:prstGeom prst="homePlate">
            <a:avLst/>
          </a:prstGeom>
          <a:solidFill>
            <a:schemeClr val="accent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4920" tIns="34920" rIns="34920" bIns="34920" spcCol="0" rtlCol="0" anchor="ctr">
            <a:spAutoFit/>
          </a:bodyPr>
          <a:lstStyle/>
          <a:p>
            <a:endParaRPr lang="en-US" altLang="ja-JP" sz="1400" b="1" dirty="0">
              <a:ln w="635">
                <a:solidFill>
                  <a:schemeClr val="tx1"/>
                </a:solidFill>
              </a:ln>
              <a:latin typeface="ＤＦ特太ゴシック体" pitchFamily="49" charset="-128"/>
              <a:ea typeface="ＤＦ特太ゴシック体" pitchFamily="49" charset="-128"/>
            </a:endParaRPr>
          </a:p>
          <a:p>
            <a:r>
              <a:rPr lang="ja-JP" altLang="en-US" b="1" dirty="0" smtClean="0">
                <a:ln w="635">
                  <a:solidFill>
                    <a:schemeClr val="tx1"/>
                  </a:solidFill>
                </a:ln>
                <a:latin typeface="ＤＦ特太ゴシック体" pitchFamily="49" charset="-128"/>
                <a:ea typeface="ＤＦ特太ゴシック体" pitchFamily="49" charset="-128"/>
              </a:rPr>
              <a:t>「プレミアム付商品券」に関して</a:t>
            </a:r>
            <a:endParaRPr lang="en-US" altLang="ja-JP" b="1" dirty="0" smtClean="0">
              <a:ln w="635">
                <a:solidFill>
                  <a:schemeClr val="tx1"/>
                </a:solidFill>
              </a:ln>
              <a:latin typeface="ＤＦ特太ゴシック体" pitchFamily="49" charset="-128"/>
              <a:ea typeface="ＤＦ特太ゴシック体" pitchFamily="49" charset="-128"/>
            </a:endParaRPr>
          </a:p>
          <a:p>
            <a:r>
              <a:rPr lang="ja-JP" altLang="en-US" sz="1400" b="1" dirty="0" smtClean="0">
                <a:ln w="635">
                  <a:solidFill>
                    <a:schemeClr val="tx1"/>
                  </a:solidFill>
                </a:ln>
                <a:latin typeface="ＤＦ特太ゴシック体" pitchFamily="49" charset="-128"/>
                <a:ea typeface="ＤＦ特太ゴシック体" pitchFamily="49" charset="-128"/>
              </a:rPr>
              <a:t>　　　　　　</a:t>
            </a:r>
            <a:endParaRPr lang="ja-JP" altLang="en-US" sz="1400" b="1" dirty="0">
              <a:ln w="635">
                <a:solidFill>
                  <a:schemeClr val="tx1"/>
                </a:solidFill>
              </a:ln>
              <a:latin typeface="ＤＦ特太ゴシック体" pitchFamily="49" charset="-128"/>
              <a:ea typeface="ＤＦ特太ゴシック体" pitchFamily="49" charset="-128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269936" y="5673080"/>
            <a:ext cx="6318128" cy="24120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0" bIns="0" spcCol="0" rtlCol="0" anchor="ctr">
            <a:spAutoFit/>
          </a:bodyPr>
          <a:lstStyle/>
          <a:p>
            <a:pPr marL="177086" indent="-177086" algn="just">
              <a:lnSpc>
                <a:spcPts val="2400"/>
              </a:lnSpc>
              <a:spcBef>
                <a:spcPts val="500"/>
              </a:spcBef>
            </a:pPr>
            <a:r>
              <a:rPr lang="ja-JP" altLang="en-US" sz="1600" dirty="0" smtClean="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rPr>
              <a:t>●</a:t>
            </a:r>
            <a:r>
              <a:rPr lang="ja-JP" altLang="en-US" sz="1600" u="sng" dirty="0" smtClean="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rPr>
              <a:t>「</a:t>
            </a:r>
            <a:r>
              <a:rPr lang="ja-JP" altLang="en-US" sz="1600" u="sng" dirty="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rPr>
              <a:t>プレミアム付商品券」を販売するために</a:t>
            </a:r>
            <a:r>
              <a:rPr lang="ja-JP" altLang="en-US" sz="1600" u="sng" dirty="0" smtClean="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rPr>
              <a:t>、市区町村や内閣府などが手数料</a:t>
            </a:r>
            <a:r>
              <a:rPr lang="ja-JP" altLang="en-US" sz="1600" u="sng" dirty="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rPr>
              <a:t>などの振込を求めることは絶対にありません</a:t>
            </a:r>
            <a:r>
              <a:rPr lang="ja-JP" altLang="en-US" sz="1600" u="sng" dirty="0" smtClean="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rPr>
              <a:t>。</a:t>
            </a:r>
            <a:endParaRPr lang="en-US" altLang="ja-JP" sz="1600" dirty="0" smtClean="0">
              <a:solidFill>
                <a:schemeClr val="tx1"/>
              </a:solidFill>
              <a:latin typeface="HGSｺﾞｼｯｸM" pitchFamily="50" charset="-128"/>
              <a:ea typeface="HGSｺﾞｼｯｸM" pitchFamily="50" charset="-128"/>
            </a:endParaRPr>
          </a:p>
          <a:p>
            <a:pPr marL="177086" indent="-177086" algn="just">
              <a:lnSpc>
                <a:spcPts val="2400"/>
              </a:lnSpc>
              <a:spcBef>
                <a:spcPts val="500"/>
              </a:spcBef>
            </a:pPr>
            <a:r>
              <a:rPr lang="ja-JP" altLang="en-US" sz="1600" dirty="0" smtClean="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rPr>
              <a:t>●</a:t>
            </a:r>
            <a:r>
              <a:rPr lang="ja-JP" altLang="en-US" sz="1600" u="sng" dirty="0" smtClean="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rPr>
              <a:t>市区</a:t>
            </a:r>
            <a:r>
              <a:rPr lang="ja-JP" altLang="en-US" sz="1600" u="sng" dirty="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rPr>
              <a:t>町村</a:t>
            </a:r>
            <a:r>
              <a:rPr lang="ja-JP" altLang="en-US" sz="1600" u="sng" dirty="0" smtClean="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rPr>
              <a:t>や内閣府などが</a:t>
            </a:r>
            <a:r>
              <a:rPr lang="en-US" altLang="ja-JP" sz="1600" u="sng" dirty="0" smtClean="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rPr>
              <a:t>ATM</a:t>
            </a:r>
            <a:r>
              <a:rPr lang="ja-JP" altLang="en-US" sz="1600" u="sng" dirty="0" smtClean="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rPr>
              <a:t>（</a:t>
            </a:r>
            <a:r>
              <a:rPr lang="ja-JP" altLang="en-US" sz="1600" u="sng" dirty="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rPr>
              <a:t>銀行・コンビニなどの現金</a:t>
            </a:r>
            <a:r>
              <a:rPr lang="ja-JP" altLang="en-US" sz="1600" u="sng" dirty="0" smtClean="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rPr>
              <a:t>自動支払機</a:t>
            </a:r>
            <a:r>
              <a:rPr lang="ja-JP" altLang="en-US" sz="1600" u="sng" dirty="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rPr>
              <a:t>）の操作をお願いすることは、絶対にありません。</a:t>
            </a:r>
            <a:endParaRPr lang="en-US" altLang="ja-JP" sz="1600" u="sng" dirty="0">
              <a:solidFill>
                <a:schemeClr val="tx1"/>
              </a:solidFill>
              <a:latin typeface="HGSｺﾞｼｯｸM" pitchFamily="50" charset="-128"/>
              <a:ea typeface="HGSｺﾞｼｯｸM" pitchFamily="50" charset="-128"/>
            </a:endParaRPr>
          </a:p>
          <a:p>
            <a:pPr marL="177086" indent="-177086" algn="just">
              <a:lnSpc>
                <a:spcPts val="2400"/>
              </a:lnSpc>
              <a:spcBef>
                <a:spcPts val="500"/>
              </a:spcBef>
            </a:pPr>
            <a:r>
              <a:rPr lang="ja-JP" altLang="en-US" sz="1600" dirty="0" smtClean="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rPr>
              <a:t>●</a:t>
            </a:r>
            <a:r>
              <a:rPr lang="ja-JP" altLang="en-US" sz="1600" u="sng" dirty="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rPr>
              <a:t>現時点で</a:t>
            </a:r>
            <a:r>
              <a:rPr lang="ja-JP" altLang="en-US" sz="1600" u="sng" dirty="0" smtClean="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rPr>
              <a:t>、市区</a:t>
            </a:r>
            <a:r>
              <a:rPr lang="ja-JP" altLang="en-US" sz="1600" u="sng" dirty="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rPr>
              <a:t>町村</a:t>
            </a:r>
            <a:r>
              <a:rPr lang="ja-JP" altLang="en-US" sz="1600" u="sng" dirty="0" smtClean="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rPr>
              <a:t>や内閣府など</a:t>
            </a:r>
            <a:r>
              <a:rPr lang="ja-JP" altLang="en-US" sz="1600" u="sng" dirty="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rPr>
              <a:t>が住民の皆様の世帯</a:t>
            </a:r>
            <a:r>
              <a:rPr lang="ja-JP" altLang="en-US" sz="1600" u="sng" dirty="0" smtClean="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rPr>
              <a:t>構成など</a:t>
            </a:r>
            <a:r>
              <a:rPr lang="ja-JP" altLang="en-US" sz="1600" u="sng" dirty="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rPr>
              <a:t>の個人情報を照会すること</a:t>
            </a:r>
            <a:r>
              <a:rPr lang="ja-JP" altLang="en-US" sz="1600" u="sng" dirty="0" smtClean="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rPr>
              <a:t>は絶対</a:t>
            </a:r>
            <a:r>
              <a:rPr lang="ja-JP" altLang="en-US" sz="1600" u="sng" dirty="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rPr>
              <a:t>にありません</a:t>
            </a:r>
            <a:r>
              <a:rPr lang="ja-JP" altLang="en-US" sz="1600" u="sng" dirty="0" smtClean="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rPr>
              <a:t>。</a:t>
            </a:r>
            <a:endParaRPr lang="en-US" altLang="ja-JP" sz="1400" u="sng" dirty="0" smtClean="0">
              <a:solidFill>
                <a:schemeClr val="tx1"/>
              </a:solidFill>
              <a:latin typeface="HGSｺﾞｼｯｸM" pitchFamily="50" charset="-128"/>
              <a:ea typeface="HGSｺﾞｼｯｸM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50772" y="8193360"/>
            <a:ext cx="5467299" cy="1440000"/>
          </a:xfrm>
          <a:prstGeom prst="rect">
            <a:avLst/>
          </a:prstGeom>
          <a:noFill/>
        </p:spPr>
        <p:txBody>
          <a:bodyPr wrap="square" lIns="34920" tIns="45714" rIns="34920" bIns="45714" rtlCol="0" anchor="ctr" anchorCtr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300" dirty="0">
                <a:latin typeface="HGSｺﾞｼｯｸM" pitchFamily="50" charset="-128"/>
                <a:ea typeface="HGSｺﾞｼｯｸM" pitchFamily="50" charset="-128"/>
              </a:rPr>
              <a:t>　</a:t>
            </a:r>
            <a:r>
              <a:rPr lang="ja-JP" altLang="en-US" sz="1300" dirty="0" smtClean="0">
                <a:latin typeface="HGSｺﾞｼｯｸM" pitchFamily="50" charset="-128"/>
                <a:ea typeface="HGSｺﾞｼｯｸM" pitchFamily="50" charset="-128"/>
              </a:rPr>
              <a:t> </a:t>
            </a:r>
            <a:r>
              <a:rPr lang="ja-JP" altLang="en-US" sz="1600" dirty="0" smtClean="0">
                <a:latin typeface="HGSｺﾞｼｯｸM" pitchFamily="50" charset="-128"/>
                <a:ea typeface="HGSｺﾞｼｯｸM" pitchFamily="50" charset="-128"/>
              </a:rPr>
              <a:t>ご自宅</a:t>
            </a:r>
            <a:r>
              <a:rPr lang="ja-JP" altLang="en-US" sz="1600" dirty="0">
                <a:latin typeface="HGSｺﾞｼｯｸM" pitchFamily="50" charset="-128"/>
                <a:ea typeface="HGSｺﾞｼｯｸM" pitchFamily="50" charset="-128"/>
              </a:rPr>
              <a:t>や職場など</a:t>
            </a:r>
            <a:r>
              <a:rPr lang="ja-JP" altLang="en-US" sz="1600" dirty="0" smtClean="0">
                <a:latin typeface="HGSｺﾞｼｯｸM" pitchFamily="50" charset="-128"/>
                <a:ea typeface="HGSｺﾞｼｯｸM" pitchFamily="50" charset="-128"/>
              </a:rPr>
              <a:t>に市区</a:t>
            </a:r>
            <a:r>
              <a:rPr lang="ja-JP" altLang="en-US" sz="1600" dirty="0">
                <a:latin typeface="HGSｺﾞｼｯｸM" pitchFamily="50" charset="-128"/>
                <a:ea typeface="HGSｺﾞｼｯｸM" pitchFamily="50" charset="-128"/>
              </a:rPr>
              <a:t>町村</a:t>
            </a:r>
            <a:r>
              <a:rPr lang="ja-JP" altLang="en-US" sz="1600" dirty="0" smtClean="0">
                <a:latin typeface="HGSｺﾞｼｯｸM" pitchFamily="50" charset="-128"/>
                <a:ea typeface="HGSｺﾞｼｯｸM" pitchFamily="50" charset="-128"/>
              </a:rPr>
              <a:t>や内閣府の職員など</a:t>
            </a:r>
            <a:r>
              <a:rPr lang="ja-JP" altLang="en-US" sz="1600" dirty="0">
                <a:latin typeface="HGSｺﾞｼｯｸM" pitchFamily="50" charset="-128"/>
                <a:ea typeface="HGSｺﾞｼｯｸM" pitchFamily="50" charset="-128"/>
              </a:rPr>
              <a:t>をかたった電話がかかってきたり、郵便が届いたら、迷わず、</a:t>
            </a:r>
            <a:r>
              <a:rPr lang="ja-JP" altLang="en-US" sz="1600" dirty="0" smtClean="0">
                <a:latin typeface="HGSｺﾞｼｯｸM" pitchFamily="50" charset="-128"/>
                <a:ea typeface="HGSｺﾞｼｯｸM" pitchFamily="50" charset="-128"/>
              </a:rPr>
              <a:t>お住まいの市区町村や</a:t>
            </a:r>
            <a:r>
              <a:rPr lang="ja-JP" altLang="en-US" sz="1600" dirty="0">
                <a:latin typeface="HGSｺﾞｼｯｸM" pitchFamily="50" charset="-128"/>
                <a:ea typeface="HGSｺﾞｼｯｸM" pitchFamily="50" charset="-128"/>
              </a:rPr>
              <a:t>最寄りの警察署（または警察</a:t>
            </a:r>
            <a:r>
              <a:rPr lang="ja-JP" altLang="en-US" sz="1600" dirty="0" smtClean="0">
                <a:latin typeface="HGSｺﾞｼｯｸM" pitchFamily="50" charset="-128"/>
                <a:ea typeface="HGSｺﾞｼｯｸM" pitchFamily="50" charset="-128"/>
              </a:rPr>
              <a:t>相談専用電話</a:t>
            </a:r>
            <a:r>
              <a:rPr lang="en-US" altLang="ja-JP" sz="1600" dirty="0" smtClean="0">
                <a:latin typeface="HGSｺﾞｼｯｸM" pitchFamily="50" charset="-128"/>
                <a:ea typeface="HGSｺﾞｼｯｸM" pitchFamily="50" charset="-128"/>
              </a:rPr>
              <a:t>(</a:t>
            </a:r>
            <a:r>
              <a:rPr lang="ja-JP" altLang="en-US" sz="1600" dirty="0" smtClean="0">
                <a:latin typeface="HGSｺﾞｼｯｸM" pitchFamily="50" charset="-128"/>
                <a:ea typeface="HGSｺﾞｼｯｸM" pitchFamily="50" charset="-128"/>
              </a:rPr>
              <a:t>♯</a:t>
            </a:r>
            <a:r>
              <a:rPr lang="en-US" altLang="ja-JP" sz="1600" dirty="0" smtClean="0">
                <a:latin typeface="HGSｺﾞｼｯｸM" pitchFamily="50" charset="-128"/>
                <a:ea typeface="HGSｺﾞｼｯｸM" pitchFamily="50" charset="-128"/>
              </a:rPr>
              <a:t>9110</a:t>
            </a:r>
            <a:r>
              <a:rPr lang="en-US" altLang="ja-JP" sz="1600" dirty="0">
                <a:latin typeface="HGSｺﾞｼｯｸM" pitchFamily="50" charset="-128"/>
                <a:ea typeface="HGSｺﾞｼｯｸM" pitchFamily="50" charset="-128"/>
              </a:rPr>
              <a:t>)</a:t>
            </a:r>
            <a:r>
              <a:rPr lang="ja-JP" altLang="en-US" sz="1600" dirty="0" smtClean="0">
                <a:latin typeface="HGSｺﾞｼｯｸM" pitchFamily="50" charset="-128"/>
                <a:ea typeface="HGSｺﾞｼｯｸM" pitchFamily="50" charset="-128"/>
              </a:rPr>
              <a:t>）に</a:t>
            </a:r>
            <a:r>
              <a:rPr lang="ja-JP" altLang="en-US" sz="1600" dirty="0">
                <a:latin typeface="HGSｺﾞｼｯｸM" pitchFamily="50" charset="-128"/>
                <a:ea typeface="HGSｺﾞｼｯｸM" pitchFamily="50" charset="-128"/>
              </a:rPr>
              <a:t>ご</a:t>
            </a:r>
            <a:r>
              <a:rPr lang="ja-JP" altLang="en-US" sz="1600" dirty="0" smtClean="0">
                <a:latin typeface="HGSｺﾞｼｯｸM" pitchFamily="50" charset="-128"/>
                <a:ea typeface="HGSｺﾞｼｯｸM" pitchFamily="50" charset="-128"/>
              </a:rPr>
              <a:t>連絡</a:t>
            </a:r>
            <a:r>
              <a:rPr lang="ja-JP" altLang="en-US" sz="1600" dirty="0">
                <a:latin typeface="HGSｺﾞｼｯｸM" pitchFamily="50" charset="-128"/>
                <a:ea typeface="HGSｺﾞｼｯｸM" pitchFamily="50" charset="-128"/>
              </a:rPr>
              <a:t>ください。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954588" y="9129464"/>
            <a:ext cx="583483" cy="361625"/>
          </a:xfrm>
          <a:prstGeom prst="rect">
            <a:avLst/>
          </a:prstGeom>
          <a:noFill/>
        </p:spPr>
        <p:txBody>
          <a:bodyPr wrap="none" lIns="34920" tIns="45714" rIns="34920" bIns="45714" rtlCol="0" anchor="ctr" anchorCtr="1">
            <a:spAutoFit/>
          </a:bodyPr>
          <a:lstStyle/>
          <a:p>
            <a:pPr>
              <a:lnSpc>
                <a:spcPts val="1940"/>
              </a:lnSpc>
            </a:pPr>
            <a:r>
              <a:rPr lang="ja-JP" altLang="en-US" sz="4000" dirty="0">
                <a:latin typeface="HGSｺﾞｼｯｸM" pitchFamily="50" charset="-128"/>
                <a:ea typeface="HGSｺﾞｼｯｸM" pitchFamily="50" charset="-128"/>
              </a:rPr>
              <a:t>☎</a:t>
            </a:r>
          </a:p>
        </p:txBody>
      </p:sp>
      <p:cxnSp>
        <p:nvCxnSpPr>
          <p:cNvPr id="25" name="直線コネクタ 24"/>
          <p:cNvCxnSpPr/>
          <p:nvPr/>
        </p:nvCxnSpPr>
        <p:spPr>
          <a:xfrm>
            <a:off x="288000" y="8481392"/>
            <a:ext cx="4428" cy="1070286"/>
          </a:xfrm>
          <a:prstGeom prst="line">
            <a:avLst/>
          </a:prstGeom>
          <a:ln w="19050">
            <a:solidFill>
              <a:schemeClr val="tx1"/>
            </a:solidFill>
            <a:head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>
            <a:off x="288000" y="9540000"/>
            <a:ext cx="5846774" cy="729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円/楕円 27"/>
          <p:cNvSpPr>
            <a:spLocks/>
          </p:cNvSpPr>
          <p:nvPr/>
        </p:nvSpPr>
        <p:spPr>
          <a:xfrm>
            <a:off x="5877352" y="8883493"/>
            <a:ext cx="720000" cy="678019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8697" tIns="44348" rIns="88697" bIns="44348" spcCol="0"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446955" y="8112"/>
            <a:ext cx="1298432" cy="200055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lang="en-US" altLang="ja-JP" sz="1300" dirty="0" smtClean="0">
                <a:latin typeface="Arial" pitchFamily="34" charset="0"/>
                <a:ea typeface="HGSｺﾞｼｯｸM" pitchFamily="50" charset="-128"/>
                <a:cs typeface="Arial" pitchFamily="34" charset="0"/>
              </a:rPr>
              <a:t>【</a:t>
            </a:r>
            <a:r>
              <a:rPr lang="en-US" altLang="ja-JP" sz="1300" dirty="0">
                <a:latin typeface="Arial" pitchFamily="34" charset="0"/>
                <a:ea typeface="HGSｺﾞｼｯｸM" pitchFamily="50" charset="-128"/>
                <a:cs typeface="Arial" pitchFamily="34" charset="0"/>
              </a:rPr>
              <a:t>2019</a:t>
            </a:r>
            <a:r>
              <a:rPr lang="ja-JP" altLang="en-US" sz="1300" dirty="0" smtClean="0">
                <a:latin typeface="Arial" pitchFamily="34" charset="0"/>
                <a:ea typeface="HGSｺﾞｼｯｸM" pitchFamily="50" charset="-128"/>
                <a:cs typeface="Arial" pitchFamily="34" charset="0"/>
              </a:rPr>
              <a:t>年</a:t>
            </a:r>
            <a:r>
              <a:rPr lang="en-US" altLang="ja-JP" sz="1300" dirty="0">
                <a:latin typeface="Arial" pitchFamily="34" charset="0"/>
                <a:ea typeface="HGSｺﾞｼｯｸM" pitchFamily="50" charset="-128"/>
                <a:cs typeface="Arial" pitchFamily="34" charset="0"/>
              </a:rPr>
              <a:t>4</a:t>
            </a:r>
            <a:r>
              <a:rPr lang="ja-JP" altLang="en-US" sz="1300" dirty="0" smtClean="0">
                <a:latin typeface="Arial" pitchFamily="34" charset="0"/>
                <a:ea typeface="HGSｺﾞｼｯｸM" pitchFamily="50" charset="-128"/>
                <a:cs typeface="Arial" pitchFamily="34" charset="0"/>
              </a:rPr>
              <a:t>月版</a:t>
            </a:r>
            <a:r>
              <a:rPr lang="en-US" altLang="ja-JP" sz="1300" dirty="0" smtClean="0">
                <a:latin typeface="Arial" pitchFamily="34" charset="0"/>
                <a:ea typeface="HGSｺﾞｼｯｸM" pitchFamily="50" charset="-128"/>
                <a:cs typeface="Arial" pitchFamily="34" charset="0"/>
              </a:rPr>
              <a:t>】</a:t>
            </a:r>
          </a:p>
        </p:txBody>
      </p:sp>
      <p:cxnSp>
        <p:nvCxnSpPr>
          <p:cNvPr id="13" name="直線コネクタ 12"/>
          <p:cNvCxnSpPr/>
          <p:nvPr/>
        </p:nvCxnSpPr>
        <p:spPr>
          <a:xfrm>
            <a:off x="1586305" y="927993"/>
            <a:ext cx="4274277" cy="9476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>
            <a:off x="1484784" y="1640632"/>
            <a:ext cx="5053287" cy="1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>
            <a:off x="224744" y="2288704"/>
            <a:ext cx="6372000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>
            <a:off x="260648" y="3008784"/>
            <a:ext cx="6372000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円/楕円 29"/>
          <p:cNvSpPr>
            <a:spLocks noChangeAspect="1"/>
          </p:cNvSpPr>
          <p:nvPr/>
        </p:nvSpPr>
        <p:spPr>
          <a:xfrm>
            <a:off x="243797" y="416496"/>
            <a:ext cx="1240987" cy="1240987"/>
          </a:xfrm>
          <a:prstGeom prst="ellipse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8697" tIns="44348" rIns="88697" bIns="44348" spcCol="0" rtlCol="0" anchor="ctr"/>
          <a:lstStyle/>
          <a:p>
            <a:pPr algn="ctr"/>
            <a:endParaRPr kumimoji="1" lang="ja-JP" altLang="en-US"/>
          </a:p>
        </p:txBody>
      </p:sp>
      <p:pic>
        <p:nvPicPr>
          <p:cNvPr id="24" name="図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696" y="488504"/>
            <a:ext cx="390598" cy="1122244"/>
          </a:xfrm>
          <a:prstGeom prst="rect">
            <a:avLst/>
          </a:prstGeom>
        </p:spPr>
      </p:pic>
      <p:graphicFrame>
        <p:nvGraphicFramePr>
          <p:cNvPr id="2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9274661"/>
              </p:ext>
            </p:extLst>
          </p:nvPr>
        </p:nvGraphicFramePr>
        <p:xfrm>
          <a:off x="5950222" y="451917"/>
          <a:ext cx="719138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Photo Editor 写真" r:id="rId4" imgW="561905" imgH="647619" progId="MSPhotoEd.3">
                  <p:embed/>
                </p:oleObj>
              </mc:Choice>
              <mc:Fallback>
                <p:oleObj name="Photo Editor 写真" r:id="rId4" imgW="561905" imgH="647619" progId="MSPhotoEd.3">
                  <p:embed/>
                  <p:pic>
                    <p:nvPicPr>
                      <p:cNvPr id="1024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0222" y="451917"/>
                        <a:ext cx="719138" cy="828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69928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1812</TotalTime>
  <Words>101</Words>
  <Application>Microsoft Office PowerPoint</Application>
  <PresentationFormat>A4 210 x 297 mm</PresentationFormat>
  <Paragraphs>15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ＤＦ特太ゴシック体</vt:lpstr>
      <vt:lpstr>HGSｺﾞｼｯｸM</vt:lpstr>
      <vt:lpstr>ＭＳ Ｐゴシック</vt:lpstr>
      <vt:lpstr>Arial</vt:lpstr>
      <vt:lpstr>Calibri</vt:lpstr>
      <vt:lpstr>Tahoma</vt:lpstr>
      <vt:lpstr>Office テーマ</vt:lpstr>
      <vt:lpstr>Photo Editor 写真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原田 耕太(harada-kouta)</dc:creator>
  <cp:lastModifiedBy>大和田 衛（特命推進室）</cp:lastModifiedBy>
  <cp:revision>68</cp:revision>
  <cp:lastPrinted>2019-04-22T00:37:51Z</cp:lastPrinted>
  <dcterms:created xsi:type="dcterms:W3CDTF">2013-10-01T05:55:44Z</dcterms:created>
  <dcterms:modified xsi:type="dcterms:W3CDTF">2019-04-24T08:07:02Z</dcterms:modified>
</cp:coreProperties>
</file>